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4" r:id="rId7"/>
    <p:sldId id="260" r:id="rId8"/>
    <p:sldId id="262" r:id="rId9"/>
  </p:sldIdLst>
  <p:sldSz cx="9144000" cy="5143500" type="screen16x9"/>
  <p:notesSz cx="6858000" cy="9144000"/>
  <p:embeddedFontLst>
    <p:embeddedFont>
      <p:font typeface="Caveat" panose="020B0604020202020204" charset="0"/>
      <p:regular r:id="rId11"/>
      <p:bold r:id="rId12"/>
    </p:embeddedFont>
    <p:embeddedFont>
      <p:font typeface="Caveat Regular" panose="020B0604020202020204" charset="0"/>
      <p:regular r:id="rId13"/>
      <p:bold r:id="rId14"/>
    </p:embeddedFont>
    <p:embeddedFont>
      <p:font typeface="Roboto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627" autoAdjust="0"/>
  </p:normalViewPr>
  <p:slideViewPr>
    <p:cSldViewPr snapToGrid="0">
      <p:cViewPr varScale="1">
        <p:scale>
          <a:sx n="71" d="100"/>
          <a:sy n="71" d="100"/>
        </p:scale>
        <p:origin x="63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Heat</a:t>
            </a:r>
            <a:r>
              <a:rPr lang="de-DE" baseline="0" dirty="0"/>
              <a:t> </a:t>
            </a:r>
            <a:r>
              <a:rPr lang="de-DE" baseline="0" dirty="0" err="1"/>
              <a:t>supply</a:t>
            </a:r>
            <a:r>
              <a:rPr lang="de-DE" baseline="0" dirty="0"/>
              <a:t> </a:t>
            </a:r>
            <a:r>
              <a:rPr lang="de-DE" baseline="0" dirty="0" err="1"/>
              <a:t>systems</a:t>
            </a:r>
            <a:r>
              <a:rPr lang="de-DE" baseline="0" dirty="0"/>
              <a:t> in Germany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Tabelle1!$A$2:$A$6</c:f>
              <c:strCache>
                <c:ptCount val="5"/>
                <c:pt idx="0">
                  <c:v>Gas boiler</c:v>
                </c:pt>
                <c:pt idx="1">
                  <c:v>Oil boiler</c:v>
                </c:pt>
                <c:pt idx="2">
                  <c:v>District heat</c:v>
                </c:pt>
                <c:pt idx="3">
                  <c:v>Heat pump</c:v>
                </c:pt>
                <c:pt idx="4">
                  <c:v>Others</c:v>
                </c:pt>
              </c:strCache>
            </c:strRef>
          </c:cat>
          <c:val>
            <c:numRef>
              <c:f>Tabelle1!$B$2:$B$6</c:f>
              <c:numCache>
                <c:formatCode>0%</c:formatCode>
                <c:ptCount val="5"/>
                <c:pt idx="0">
                  <c:v>0.48</c:v>
                </c:pt>
                <c:pt idx="1">
                  <c:v>0.26</c:v>
                </c:pt>
                <c:pt idx="2">
                  <c:v>0.14000000000000001</c:v>
                </c:pt>
                <c:pt idx="3">
                  <c:v>0.05</c:v>
                </c:pt>
                <c:pt idx="4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4-4521-AB0C-7801CF1CD8C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CO</a:t>
            </a:r>
            <a:r>
              <a:rPr lang="de-DE" baseline="-25000" dirty="0"/>
              <a:t>2</a:t>
            </a:r>
            <a:r>
              <a:rPr lang="de-DE" baseline="0" dirty="0"/>
              <a:t> </a:t>
            </a:r>
            <a:r>
              <a:rPr lang="de-DE" baseline="0" dirty="0" err="1"/>
              <a:t>emissions</a:t>
            </a:r>
            <a:r>
              <a:rPr lang="de-DE" baseline="0" dirty="0"/>
              <a:t> per </a:t>
            </a:r>
            <a:r>
              <a:rPr lang="de-DE" baseline="0" dirty="0" err="1"/>
              <a:t>person</a:t>
            </a:r>
            <a:r>
              <a:rPr lang="de-DE" baseline="0" dirty="0"/>
              <a:t> 2017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Asia</c:v>
                </c:pt>
                <c:pt idx="1">
                  <c:v>North America</c:v>
                </c:pt>
                <c:pt idx="2">
                  <c:v>Europe</c:v>
                </c:pt>
                <c:pt idx="3">
                  <c:v>Africa</c:v>
                </c:pt>
                <c:pt idx="4">
                  <c:v>South America</c:v>
                </c:pt>
                <c:pt idx="5">
                  <c:v>Oceania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4.1468804015736316</c:v>
                </c:pt>
                <c:pt idx="1">
                  <c:v>11.22578684130537</c:v>
                </c:pt>
                <c:pt idx="2">
                  <c:v>8.2560848021720261</c:v>
                </c:pt>
                <c:pt idx="3">
                  <c:v>1.0689646666063661</c:v>
                </c:pt>
                <c:pt idx="4">
                  <c:v>2.603334635000651</c:v>
                </c:pt>
                <c:pt idx="5">
                  <c:v>13.053467000835422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6F-4DFD-AE7B-0105A1D95859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Asia</c:v>
                </c:pt>
                <c:pt idx="1">
                  <c:v>North America</c:v>
                </c:pt>
                <c:pt idx="2">
                  <c:v>Europe</c:v>
                </c:pt>
                <c:pt idx="3">
                  <c:v>Africa</c:v>
                </c:pt>
                <c:pt idx="4">
                  <c:v>South America</c:v>
                </c:pt>
                <c:pt idx="5">
                  <c:v>Oceania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1-2B6F-4DFD-AE7B-0105A1D95859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Spalte2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Asia</c:v>
                </c:pt>
                <c:pt idx="1">
                  <c:v>North America</c:v>
                </c:pt>
                <c:pt idx="2">
                  <c:v>Europe</c:v>
                </c:pt>
                <c:pt idx="3">
                  <c:v>Africa</c:v>
                </c:pt>
                <c:pt idx="4">
                  <c:v>South America</c:v>
                </c:pt>
                <c:pt idx="5">
                  <c:v>Oceania</c:v>
                </c:pt>
              </c:strCache>
            </c:strRef>
          </c:cat>
          <c:val>
            <c:numRef>
              <c:f>Tabelle1!$D$2:$D$7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2-2B6F-4DFD-AE7B-0105A1D958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330015"/>
        <c:axId val="1980926047"/>
      </c:barChart>
      <c:catAx>
        <c:axId val="1213300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980926047"/>
        <c:crosses val="autoZero"/>
        <c:auto val="1"/>
        <c:lblAlgn val="ctr"/>
        <c:lblOffset val="100"/>
        <c:noMultiLvlLbl val="0"/>
      </c:catAx>
      <c:valAx>
        <c:axId val="1980926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CO</a:t>
                </a:r>
                <a:r>
                  <a:rPr lang="de-DE" baseline="-25000" dirty="0"/>
                  <a:t>2,eq</a:t>
                </a:r>
                <a:r>
                  <a:rPr lang="de-DE" dirty="0"/>
                  <a:t> [</a:t>
                </a:r>
                <a:r>
                  <a:rPr lang="de-DE" dirty="0" err="1"/>
                  <a:t>tons</a:t>
                </a:r>
                <a:r>
                  <a:rPr lang="de-DE" baseline="0" dirty="0"/>
                  <a:t> p. </a:t>
                </a:r>
                <a:r>
                  <a:rPr lang="de-DE" baseline="0" dirty="0" err="1"/>
                  <a:t>capita</a:t>
                </a:r>
                <a:r>
                  <a:rPr lang="de-DE" dirty="0"/>
                  <a:t>]</a:t>
                </a:r>
              </a:p>
            </c:rich>
          </c:tx>
          <c:layout>
            <c:manualLayout>
              <c:xMode val="edge"/>
              <c:yMode val="edge"/>
              <c:x val="2.0216280086213678E-2"/>
              <c:y val="0.1398411987774913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213300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ermepumpe.de/fileadmin/user_upload/waermepumpe/05_Presse/01_Pressemitteilungen/Energietage_BWP_Quaschning-2021.pdf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chart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Maybe </a:t>
            </a:r>
            <a:r>
              <a:rPr lang="de-DE" dirty="0" err="1"/>
              <a:t>you‘ve</a:t>
            </a:r>
            <a:r>
              <a:rPr lang="de-DE" dirty="0"/>
              <a:t> </a:t>
            </a:r>
            <a:r>
              <a:rPr lang="de-DE" dirty="0" err="1"/>
              <a:t>heard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german</a:t>
            </a:r>
            <a:r>
              <a:rPr lang="de-DE" dirty="0"/>
              <a:t> </a:t>
            </a:r>
            <a:r>
              <a:rPr lang="de-DE" dirty="0" err="1"/>
              <a:t>climate</a:t>
            </a:r>
            <a:r>
              <a:rPr lang="de-DE" dirty="0"/>
              <a:t> </a:t>
            </a:r>
            <a:r>
              <a:rPr lang="de-DE" dirty="0" err="1"/>
              <a:t>goals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	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sectors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 </a:t>
            </a:r>
            <a:r>
              <a:rPr lang="de-DE" dirty="0" err="1"/>
              <a:t>sector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Building </a:t>
            </a:r>
            <a:r>
              <a:rPr lang="de-DE" dirty="0" err="1"/>
              <a:t>sector</a:t>
            </a:r>
            <a:r>
              <a:rPr lang="de-DE" dirty="0"/>
              <a:t> </a:t>
            </a:r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public</a:t>
            </a:r>
            <a:r>
              <a:rPr lang="de-DE" dirty="0"/>
              <a:t> and privat </a:t>
            </a:r>
            <a:r>
              <a:rPr lang="de-DE" dirty="0" err="1"/>
              <a:t>building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	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hae</a:t>
            </a:r>
            <a:r>
              <a:rPr lang="de-DE" dirty="0"/>
              <a:t> 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privat </a:t>
            </a:r>
            <a:r>
              <a:rPr lang="de-DE" dirty="0" err="1"/>
              <a:t>sector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now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again</a:t>
            </a:r>
            <a:r>
              <a:rPr lang="de-DE" dirty="0"/>
              <a:t> </a:t>
            </a:r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Space </a:t>
            </a:r>
            <a:r>
              <a:rPr lang="de-DE" dirty="0" err="1"/>
              <a:t>heating</a:t>
            </a:r>
            <a:r>
              <a:rPr lang="de-DE" dirty="0"/>
              <a:t>, </a:t>
            </a:r>
            <a:r>
              <a:rPr lang="de-DE" dirty="0" err="1"/>
              <a:t>dhw</a:t>
            </a:r>
            <a:r>
              <a:rPr lang="de-DE" dirty="0"/>
              <a:t>, and </a:t>
            </a:r>
            <a:r>
              <a:rPr lang="de-DE" dirty="0" err="1"/>
              <a:t>electricity</a:t>
            </a:r>
            <a:r>
              <a:rPr lang="de-DE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This </a:t>
            </a:r>
            <a:r>
              <a:rPr lang="de-DE" dirty="0" err="1"/>
              <a:t>probably</a:t>
            </a:r>
            <a:r>
              <a:rPr lang="de-DE" dirty="0"/>
              <a:t> </a:t>
            </a:r>
            <a:r>
              <a:rPr lang="de-DE" dirty="0" err="1"/>
              <a:t>hasent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,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heard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in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lecture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	But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own co2 </a:t>
            </a:r>
            <a:r>
              <a:rPr lang="de-DE" dirty="0" err="1"/>
              <a:t>emissions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meeting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thermal </a:t>
            </a:r>
            <a:r>
              <a:rPr lang="de-DE" dirty="0" err="1"/>
              <a:t>comfort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a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questionary</a:t>
            </a:r>
            <a:r>
              <a:rPr lang="de-DE" dirty="0"/>
              <a:t> on </a:t>
            </a:r>
            <a:r>
              <a:rPr lang="de-DE" dirty="0" err="1"/>
              <a:t>menti</a:t>
            </a: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158b18e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d158b18e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158b18e5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158b18e5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Discuss</a:t>
            </a:r>
            <a:r>
              <a:rPr lang="de-DE" dirty="0"/>
              <a:t> </a:t>
            </a:r>
            <a:r>
              <a:rPr lang="de-DE" dirty="0" err="1"/>
              <a:t>menti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and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averages</a:t>
            </a:r>
            <a:r>
              <a:rPr lang="de-DE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dirty="0"/>
              <a:t>As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potetial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save co2 </a:t>
            </a:r>
            <a:r>
              <a:rPr lang="de-DE" dirty="0" err="1"/>
              <a:t>emissions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 </a:t>
            </a:r>
            <a:r>
              <a:rPr lang="de-DE" dirty="0" err="1"/>
              <a:t>sector</a:t>
            </a:r>
            <a:r>
              <a:rPr lang="de-DE" dirty="0"/>
              <a:t>. And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all </a:t>
            </a:r>
            <a:r>
              <a:rPr lang="de-DE" dirty="0" err="1"/>
              <a:t>involved</a:t>
            </a:r>
            <a:r>
              <a:rPr lang="de-DE" dirty="0"/>
              <a:t>, 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all live in a </a:t>
            </a:r>
            <a:r>
              <a:rPr lang="de-DE" dirty="0" err="1"/>
              <a:t>buildings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heated</a:t>
            </a:r>
            <a:r>
              <a:rPr lang="de-DE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de-DE" dirty="0"/>
              <a:t>Data </a:t>
            </a:r>
            <a:r>
              <a:rPr lang="de-DE" dirty="0" err="1"/>
              <a:t>sources</a:t>
            </a:r>
            <a:r>
              <a:rPr lang="de-DE" dirty="0"/>
              <a:t>:</a:t>
            </a:r>
          </a:p>
          <a:p>
            <a:r>
              <a:rPr lang="de-DE" sz="1100" dirty="0"/>
              <a:t>CO2 </a:t>
            </a:r>
            <a:r>
              <a:rPr lang="de-DE" sz="1100" dirty="0" err="1"/>
              <a:t>budget</a:t>
            </a:r>
            <a:r>
              <a:rPr lang="de-DE" sz="1100" dirty="0"/>
              <a:t> </a:t>
            </a:r>
            <a:r>
              <a:rPr lang="de-DE" sz="1100" dirty="0" err="1"/>
              <a:t>worldwide</a:t>
            </a:r>
            <a:r>
              <a:rPr lang="de-DE" sz="1100" dirty="0"/>
              <a:t> </a:t>
            </a:r>
            <a:r>
              <a:rPr lang="de-DE" sz="1100" dirty="0" err="1"/>
              <a:t>to</a:t>
            </a:r>
            <a:r>
              <a:rPr lang="de-DE" sz="1100" dirty="0"/>
              <a:t> </a:t>
            </a:r>
            <a:r>
              <a:rPr lang="de-DE" sz="1100" dirty="0" err="1"/>
              <a:t>meet</a:t>
            </a:r>
            <a:r>
              <a:rPr lang="de-DE" sz="1100" dirty="0"/>
              <a:t> 1.5 °C </a:t>
            </a:r>
            <a:r>
              <a:rPr lang="de-DE" sz="1100" dirty="0" err="1"/>
              <a:t>goal</a:t>
            </a:r>
            <a:r>
              <a:rPr lang="de-DE" sz="1100" dirty="0"/>
              <a:t> </a:t>
            </a:r>
            <a:r>
              <a:rPr lang="de-DE" sz="1100" dirty="0" err="1"/>
              <a:t>with</a:t>
            </a:r>
            <a:r>
              <a:rPr lang="de-DE" sz="1100" dirty="0"/>
              <a:t> medium </a:t>
            </a:r>
            <a:r>
              <a:rPr lang="de-DE" sz="1100" dirty="0" err="1"/>
              <a:t>probability</a:t>
            </a:r>
            <a:r>
              <a:rPr lang="de-DE" sz="1100" dirty="0"/>
              <a:t>: 460 </a:t>
            </a:r>
            <a:r>
              <a:rPr lang="de-DE" sz="1100" dirty="0" err="1"/>
              <a:t>Gt</a:t>
            </a:r>
            <a:r>
              <a:rPr lang="de-DE" sz="1100" dirty="0"/>
              <a:t> </a:t>
            </a:r>
          </a:p>
          <a:p>
            <a:pPr marL="158750" indent="0">
              <a:buNone/>
            </a:pPr>
            <a:r>
              <a:rPr lang="de-DE" sz="1100" dirty="0"/>
              <a:t>[Volker Quaschning, Berliner Energietage, </a:t>
            </a:r>
            <a:r>
              <a:rPr lang="de-DE" sz="1100" dirty="0">
                <a:hlinkClick r:id="rId3"/>
              </a:rPr>
              <a:t>https://www.waermepumpe.de/fileadmin/user_upload/waermepumpe/05_Presse/01_Pressemitteilungen/Energietage_BWP_Quaschning-2021.pdf</a:t>
            </a:r>
            <a:r>
              <a:rPr lang="de-DE" sz="1100" dirty="0"/>
              <a:t>]</a:t>
            </a:r>
          </a:p>
          <a:p>
            <a:r>
              <a:rPr lang="de-DE" sz="1100" dirty="0"/>
              <a:t>World </a:t>
            </a:r>
            <a:r>
              <a:rPr lang="de-DE" sz="1100" dirty="0" err="1"/>
              <a:t>population</a:t>
            </a:r>
            <a:r>
              <a:rPr lang="de-DE" sz="1100" dirty="0"/>
              <a:t>: 8 </a:t>
            </a:r>
            <a:r>
              <a:rPr lang="de-DE" sz="1100" dirty="0" err="1"/>
              <a:t>Mrd</a:t>
            </a:r>
            <a:endParaRPr lang="de-DE" sz="1100" dirty="0"/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sz="1100" dirty="0">
                <a:sym typeface="Wingdings" panose="05000000000000000000" pitchFamily="2" charset="2"/>
              </a:rPr>
              <a:t>CO2 </a:t>
            </a:r>
            <a:r>
              <a:rPr lang="de-DE" sz="1100" dirty="0" err="1">
                <a:sym typeface="Wingdings" panose="05000000000000000000" pitchFamily="2" charset="2"/>
              </a:rPr>
              <a:t>budget</a:t>
            </a:r>
            <a:r>
              <a:rPr lang="de-DE" sz="1100" dirty="0">
                <a:sym typeface="Wingdings" panose="05000000000000000000" pitchFamily="2" charset="2"/>
              </a:rPr>
              <a:t> per </a:t>
            </a:r>
            <a:r>
              <a:rPr lang="de-DE" sz="1100" dirty="0" err="1">
                <a:sym typeface="Wingdings" panose="05000000000000000000" pitchFamily="2" charset="2"/>
              </a:rPr>
              <a:t>person</a:t>
            </a:r>
            <a:r>
              <a:rPr lang="de-DE" sz="1100" dirty="0">
                <a:sym typeface="Wingdings" panose="05000000000000000000" pitchFamily="2" charset="2"/>
              </a:rPr>
              <a:t>: 58 </a:t>
            </a:r>
            <a:r>
              <a:rPr lang="de-DE" sz="1100" dirty="0" err="1">
                <a:sym typeface="Wingdings" panose="05000000000000000000" pitchFamily="2" charset="2"/>
              </a:rPr>
              <a:t>tons</a:t>
            </a:r>
            <a:r>
              <a:rPr lang="de-DE" sz="1100" dirty="0">
                <a:sym typeface="Wingdings" panose="05000000000000000000" pitchFamily="2" charset="2"/>
              </a:rPr>
              <a:t>, </a:t>
            </a:r>
            <a:r>
              <a:rPr lang="de-DE" sz="1100" dirty="0" err="1">
                <a:sym typeface="Wingdings" panose="05000000000000000000" pitchFamily="2" charset="2"/>
              </a:rPr>
              <a:t>until</a:t>
            </a:r>
            <a:r>
              <a:rPr lang="de-DE" sz="1100" dirty="0">
                <a:sym typeface="Wingdings" panose="05000000000000000000" pitchFamily="2" charset="2"/>
              </a:rPr>
              <a:t> 2050: 1.9 t/a</a:t>
            </a:r>
          </a:p>
          <a:p>
            <a:r>
              <a:rPr lang="de-DE" sz="1100" dirty="0">
                <a:sym typeface="Wingdings" panose="05000000000000000000" pitchFamily="2" charset="2"/>
              </a:rPr>
              <a:t>2021: annual CO2 </a:t>
            </a:r>
            <a:r>
              <a:rPr lang="de-DE" sz="1100" dirty="0" err="1">
                <a:sym typeface="Wingdings" panose="05000000000000000000" pitchFamily="2" charset="2"/>
              </a:rPr>
              <a:t>emissions</a:t>
            </a:r>
            <a:r>
              <a:rPr lang="de-DE" sz="1100" dirty="0">
                <a:sym typeface="Wingdings" panose="05000000000000000000" pitchFamily="2" charset="2"/>
              </a:rPr>
              <a:t>: 40 </a:t>
            </a:r>
            <a:r>
              <a:rPr lang="de-DE" sz="1100" dirty="0" err="1">
                <a:sym typeface="Wingdings" panose="05000000000000000000" pitchFamily="2" charset="2"/>
              </a:rPr>
              <a:t>Gt</a:t>
            </a:r>
            <a:r>
              <a:rPr lang="de-DE" sz="1100" dirty="0">
                <a:sym typeface="Wingdings" panose="05000000000000000000" pitchFamily="2" charset="2"/>
              </a:rPr>
              <a:t>/a global  5 t/a </a:t>
            </a:r>
            <a:r>
              <a:rPr lang="de-DE" sz="1100" dirty="0" err="1">
                <a:sym typeface="Wingdings" panose="05000000000000000000" pitchFamily="2" charset="2"/>
              </a:rPr>
              <a:t>p.P</a:t>
            </a:r>
            <a:r>
              <a:rPr lang="de-DE" sz="1100" dirty="0">
                <a:sym typeface="Wingdings" panose="05000000000000000000" pitchFamily="2" charset="2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de-DE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de-DE" sz="2000" dirty="0"/>
              <a:t>This </a:t>
            </a:r>
            <a:r>
              <a:rPr lang="de-DE" sz="2000" dirty="0" err="1"/>
              <a:t>is</a:t>
            </a:r>
            <a:r>
              <a:rPr lang="de-DE" sz="2000" dirty="0"/>
              <a:t> a </a:t>
            </a:r>
            <a:r>
              <a:rPr lang="de-DE" sz="2000" dirty="0" err="1"/>
              <a:t>sketch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current</a:t>
            </a:r>
            <a:r>
              <a:rPr lang="de-DE" sz="2000" dirty="0"/>
              <a:t> </a:t>
            </a:r>
            <a:r>
              <a:rPr lang="de-DE" sz="2000" dirty="0" err="1"/>
              <a:t>state</a:t>
            </a:r>
            <a:r>
              <a:rPr lang="de-DE" sz="2000" dirty="0"/>
              <a:t>, </a:t>
            </a:r>
            <a:r>
              <a:rPr lang="de-DE" sz="2000" dirty="0" err="1"/>
              <a:t>as</a:t>
            </a:r>
            <a:r>
              <a:rPr lang="de-DE" sz="2000" dirty="0"/>
              <a:t> </a:t>
            </a:r>
            <a:r>
              <a:rPr lang="de-DE" sz="2000" dirty="0" err="1"/>
              <a:t>seen</a:t>
            </a:r>
            <a:r>
              <a:rPr lang="de-DE" sz="2000" dirty="0"/>
              <a:t> in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prev</a:t>
            </a:r>
            <a:r>
              <a:rPr lang="de-DE" sz="2000" dirty="0"/>
              <a:t>. Graphs.</a:t>
            </a:r>
          </a:p>
          <a:p>
            <a:pPr marL="158750" indent="0">
              <a:buNone/>
            </a:pPr>
            <a:endParaRPr lang="de-DE" sz="2000" dirty="0"/>
          </a:p>
          <a:p>
            <a:pPr marL="158750" indent="0">
              <a:buNone/>
            </a:pPr>
            <a:r>
              <a:rPr lang="de-DE" sz="2000" dirty="0" err="1"/>
              <a:t>What</a:t>
            </a:r>
            <a:r>
              <a:rPr lang="de-DE" sz="2000" dirty="0"/>
              <a:t>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needed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change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current</a:t>
            </a:r>
            <a:r>
              <a:rPr lang="de-DE" sz="2000" dirty="0"/>
              <a:t> </a:t>
            </a:r>
            <a:r>
              <a:rPr lang="de-DE" sz="2000" dirty="0" err="1"/>
              <a:t>situation</a:t>
            </a:r>
            <a:r>
              <a:rPr lang="de-DE" sz="2000" dirty="0"/>
              <a:t>?</a:t>
            </a:r>
          </a:p>
          <a:p>
            <a:pPr marL="158750" indent="0">
              <a:buNone/>
            </a:pPr>
            <a:endParaRPr lang="de-DE" sz="2000" dirty="0"/>
          </a:p>
          <a:p>
            <a:pPr marL="158750" indent="0">
              <a:buNone/>
            </a:pPr>
            <a:endParaRPr lang="de-DE" sz="2000" dirty="0"/>
          </a:p>
          <a:p>
            <a:pPr marL="158750" indent="0">
              <a:buNone/>
            </a:pPr>
            <a:r>
              <a:rPr lang="de-DE" sz="1400" dirty="0"/>
              <a:t>Other </a:t>
            </a:r>
            <a:r>
              <a:rPr lang="de-DE" sz="1400" dirty="0" err="1"/>
              <a:t>than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chaning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user</a:t>
            </a:r>
            <a:r>
              <a:rPr lang="de-DE" sz="1400" dirty="0"/>
              <a:t> </a:t>
            </a:r>
            <a:r>
              <a:rPr lang="de-DE" sz="1400" dirty="0" err="1"/>
              <a:t>behaviour</a:t>
            </a:r>
            <a:r>
              <a:rPr lang="de-DE" sz="1400" dirty="0"/>
              <a:t>, </a:t>
            </a:r>
            <a:r>
              <a:rPr lang="de-DE" sz="1400" dirty="0" err="1"/>
              <a:t>most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us</a:t>
            </a:r>
            <a:r>
              <a:rPr lang="de-DE" sz="1400" dirty="0"/>
              <a:t> a not in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postion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reneovate</a:t>
            </a:r>
            <a:r>
              <a:rPr lang="de-DE" sz="1400" dirty="0"/>
              <a:t> </a:t>
            </a:r>
            <a:r>
              <a:rPr lang="de-DE" sz="1400" dirty="0" err="1"/>
              <a:t>their</a:t>
            </a:r>
            <a:r>
              <a:rPr lang="de-DE" sz="1400" dirty="0"/>
              <a:t> flat 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order</a:t>
            </a:r>
            <a:r>
              <a:rPr lang="de-DE" sz="1400" dirty="0"/>
              <a:t> an alternative </a:t>
            </a:r>
            <a:r>
              <a:rPr lang="de-DE" sz="1400" dirty="0" err="1"/>
              <a:t>heating</a:t>
            </a:r>
            <a:r>
              <a:rPr lang="de-DE" sz="1400" dirty="0"/>
              <a:t> </a:t>
            </a:r>
            <a:r>
              <a:rPr lang="de-DE" sz="1400" dirty="0" err="1"/>
              <a:t>system</a:t>
            </a:r>
            <a:r>
              <a:rPr lang="de-DE" sz="1400" dirty="0"/>
              <a:t>.</a:t>
            </a:r>
          </a:p>
          <a:p>
            <a:pPr marL="158750" indent="0">
              <a:buNone/>
            </a:pPr>
            <a:r>
              <a:rPr lang="de-DE" sz="1400" dirty="0"/>
              <a:t> But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studies</a:t>
            </a:r>
            <a:r>
              <a:rPr lang="de-DE" sz="1400" dirty="0"/>
              <a:t> </a:t>
            </a:r>
            <a:r>
              <a:rPr lang="de-DE" sz="1400" dirty="0" err="1"/>
              <a:t>we</a:t>
            </a:r>
            <a:r>
              <a:rPr lang="de-DE" sz="1400" dirty="0"/>
              <a:t> </a:t>
            </a:r>
            <a:r>
              <a:rPr lang="de-DE" sz="1400" dirty="0" err="1"/>
              <a:t>gained</a:t>
            </a:r>
            <a:r>
              <a:rPr lang="de-DE" sz="1400" dirty="0"/>
              <a:t> lots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expertice</a:t>
            </a:r>
            <a:r>
              <a:rPr lang="de-DE" sz="1400" dirty="0"/>
              <a:t> in </a:t>
            </a:r>
            <a:r>
              <a:rPr lang="de-DE" sz="1400" dirty="0" err="1"/>
              <a:t>many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supjects</a:t>
            </a:r>
            <a:r>
              <a:rPr lang="de-DE" sz="1400" dirty="0"/>
              <a:t>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are</a:t>
            </a:r>
            <a:r>
              <a:rPr lang="de-DE" sz="1400" dirty="0"/>
              <a:t> </a:t>
            </a:r>
            <a:r>
              <a:rPr lang="de-DE" sz="1400" dirty="0" err="1"/>
              <a:t>rlated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theses</a:t>
            </a:r>
            <a:r>
              <a:rPr lang="de-DE" sz="1400" dirty="0"/>
              <a:t> </a:t>
            </a:r>
            <a:r>
              <a:rPr lang="de-DE" sz="1400" dirty="0" err="1"/>
              <a:t>topics</a:t>
            </a:r>
            <a:endParaRPr lang="de-DE" sz="1400" dirty="0"/>
          </a:p>
          <a:p>
            <a:pPr marL="158750" indent="0">
              <a:buNone/>
            </a:pPr>
            <a:r>
              <a:rPr lang="de-DE" sz="1400" dirty="0"/>
              <a:t> So </a:t>
            </a:r>
            <a:r>
              <a:rPr lang="de-DE" sz="1400" dirty="0" err="1"/>
              <a:t>what</a:t>
            </a:r>
            <a:r>
              <a:rPr lang="de-DE" sz="1400" dirty="0"/>
              <a:t> </a:t>
            </a:r>
            <a:r>
              <a:rPr lang="de-DE" sz="1400" dirty="0" err="1"/>
              <a:t>we</a:t>
            </a:r>
            <a:r>
              <a:rPr lang="de-DE" sz="1400" dirty="0"/>
              <a:t> </a:t>
            </a:r>
            <a:r>
              <a:rPr lang="de-DE" sz="1400" dirty="0" err="1"/>
              <a:t>could</a:t>
            </a:r>
            <a:r>
              <a:rPr lang="de-DE" sz="1400" dirty="0"/>
              <a:t> do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spread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knowledge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house</a:t>
            </a:r>
            <a:r>
              <a:rPr lang="de-DE" sz="1400" dirty="0"/>
              <a:t> </a:t>
            </a:r>
            <a:r>
              <a:rPr lang="de-DE" sz="1400" dirty="0" err="1"/>
              <a:t>owners</a:t>
            </a:r>
            <a:r>
              <a:rPr lang="de-DE" sz="1400" dirty="0"/>
              <a:t> 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landlords</a:t>
            </a:r>
            <a:r>
              <a:rPr lang="de-DE" sz="1400" dirty="0"/>
              <a:t>.</a:t>
            </a:r>
          </a:p>
          <a:p>
            <a:pPr marL="158750" indent="0">
              <a:buNone/>
            </a:pPr>
            <a:endParaRPr lang="de-DE" sz="1400" dirty="0"/>
          </a:p>
          <a:p>
            <a:pPr marL="158750" indent="0">
              <a:buNone/>
            </a:pP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6517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f507e34425f572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f507e34425f572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f507e34425f572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f507e34425f572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f507e34425f572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f507e34425f572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984700" y="624075"/>
            <a:ext cx="3386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100"/>
              <a:t>CO</a:t>
            </a:r>
            <a:r>
              <a:rPr lang="de" sz="2100" baseline="-25000"/>
              <a:t>2</a:t>
            </a:r>
            <a:r>
              <a:rPr lang="de" sz="2100"/>
              <a:t> emissions by sector</a:t>
            </a:r>
            <a:endParaRPr sz="210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07C2B9B-2F78-4F7C-A0CF-EFD950C67E83}"/>
              </a:ext>
            </a:extLst>
          </p:cNvPr>
          <p:cNvSpPr/>
          <p:nvPr/>
        </p:nvSpPr>
        <p:spPr>
          <a:xfrm>
            <a:off x="2984700" y="1536526"/>
            <a:ext cx="2973514" cy="27473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8102C6-EB58-497F-8C13-C10A91B50F87}"/>
              </a:ext>
            </a:extLst>
          </p:cNvPr>
          <p:cNvSpPr txBox="1"/>
          <p:nvPr/>
        </p:nvSpPr>
        <p:spPr>
          <a:xfrm>
            <a:off x="3227539" y="4630455"/>
            <a:ext cx="236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menti.com/4u3285jgöes5t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CBC43B1-A7CD-4264-9D95-2CB791A31F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355"/>
          <a:stretch/>
        </p:blipFill>
        <p:spPr>
          <a:xfrm>
            <a:off x="4932813" y="1809183"/>
            <a:ext cx="3925899" cy="220052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CB7C1BA-00F8-4738-8ED8-AD8CE7FD2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169" y="1809183"/>
            <a:ext cx="3925899" cy="22012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817697" y="427340"/>
            <a:ext cx="3386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100" dirty="0"/>
              <a:t>menti</a:t>
            </a:r>
            <a:endParaRPr sz="2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67612A-7F7E-43B0-95AD-AA042C51B779}"/>
              </a:ext>
            </a:extLst>
          </p:cNvPr>
          <p:cNvSpPr txBox="1"/>
          <p:nvPr/>
        </p:nvSpPr>
        <p:spPr>
          <a:xfrm>
            <a:off x="1294356" y="1945710"/>
            <a:ext cx="5386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kind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heat</a:t>
            </a:r>
            <a:r>
              <a:rPr lang="de-DE" dirty="0"/>
              <a:t> source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in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?</a:t>
            </a:r>
          </a:p>
          <a:p>
            <a:r>
              <a:rPr lang="de-DE" sz="1000" dirty="0"/>
              <a:t>- </a:t>
            </a:r>
            <a:r>
              <a:rPr lang="de-DE" sz="1000" dirty="0" err="1"/>
              <a:t>oil</a:t>
            </a:r>
            <a:r>
              <a:rPr lang="de-DE" sz="1000" dirty="0"/>
              <a:t>-boiler, gas-boiler, </a:t>
            </a:r>
            <a:r>
              <a:rPr lang="de-DE" sz="1000" dirty="0" err="1"/>
              <a:t>electric</a:t>
            </a:r>
            <a:r>
              <a:rPr lang="de-DE" sz="1000" dirty="0"/>
              <a:t> </a:t>
            </a:r>
            <a:r>
              <a:rPr lang="de-DE" sz="1000" dirty="0" err="1"/>
              <a:t>heating</a:t>
            </a:r>
            <a:r>
              <a:rPr lang="de-DE" sz="1000" dirty="0"/>
              <a:t>, </a:t>
            </a:r>
            <a:r>
              <a:rPr lang="de-DE" sz="1000" dirty="0" err="1"/>
              <a:t>heat</a:t>
            </a:r>
            <a:r>
              <a:rPr lang="de-DE" sz="1000" dirty="0"/>
              <a:t> pump, </a:t>
            </a:r>
            <a:r>
              <a:rPr lang="de-DE" sz="1000" dirty="0" err="1"/>
              <a:t>district</a:t>
            </a:r>
            <a:r>
              <a:rPr lang="de-DE" sz="1000" dirty="0"/>
              <a:t> </a:t>
            </a:r>
            <a:r>
              <a:rPr lang="de-DE" sz="1000" dirty="0" err="1"/>
              <a:t>heating</a:t>
            </a:r>
            <a:r>
              <a:rPr lang="de-DE" sz="1000" dirty="0"/>
              <a:t>, </a:t>
            </a:r>
            <a:r>
              <a:rPr lang="de-DE" sz="1000" dirty="0" err="1"/>
              <a:t>wood</a:t>
            </a:r>
            <a:r>
              <a:rPr lang="de-DE" sz="1000" dirty="0"/>
              <a:t>, i </a:t>
            </a:r>
            <a:r>
              <a:rPr lang="de-DE" sz="1000" dirty="0" err="1"/>
              <a:t>don‘t</a:t>
            </a:r>
            <a:r>
              <a:rPr lang="de-DE" sz="1000" dirty="0"/>
              <a:t> </a:t>
            </a:r>
            <a:r>
              <a:rPr lang="de-DE" sz="1000" dirty="0" err="1"/>
              <a:t>know</a:t>
            </a:r>
            <a:r>
              <a:rPr lang="de-DE" sz="1000" dirty="0"/>
              <a:t> </a:t>
            </a:r>
            <a:endParaRPr lang="en-US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B5D9E-F5F1-47F6-B47A-1E7210B3D446}"/>
              </a:ext>
            </a:extLst>
          </p:cNvPr>
          <p:cNvSpPr txBox="1"/>
          <p:nvPr/>
        </p:nvSpPr>
        <p:spPr>
          <a:xfrm>
            <a:off x="1294356" y="2862198"/>
            <a:ext cx="53861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Guess,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/ CO</a:t>
            </a:r>
            <a:r>
              <a:rPr lang="de-DE" baseline="-25000" dirty="0"/>
              <a:t>2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/ </a:t>
            </a:r>
            <a:r>
              <a:rPr lang="de-DE" dirty="0" err="1"/>
              <a:t>emitted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thermal </a:t>
            </a:r>
            <a:r>
              <a:rPr lang="de-DE" dirty="0" err="1"/>
              <a:t>comfort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year</a:t>
            </a:r>
            <a:r>
              <a:rPr lang="de-DE" dirty="0"/>
              <a:t>?</a:t>
            </a:r>
          </a:p>
          <a:p>
            <a:r>
              <a:rPr lang="de-DE" sz="1000" dirty="0"/>
              <a:t>Energy: _________ kWh/a</a:t>
            </a:r>
          </a:p>
          <a:p>
            <a:r>
              <a:rPr lang="de-DE" sz="1000" dirty="0"/>
              <a:t>CO</a:t>
            </a:r>
            <a:r>
              <a:rPr lang="de-DE" sz="1000" baseline="-25000" dirty="0"/>
              <a:t>2</a:t>
            </a:r>
            <a:r>
              <a:rPr lang="de-DE" sz="1000" dirty="0"/>
              <a:t>:     _________ t/a</a:t>
            </a:r>
          </a:p>
          <a:p>
            <a:r>
              <a:rPr lang="de-DE" sz="1000" dirty="0"/>
              <a:t>*           I </a:t>
            </a:r>
            <a:r>
              <a:rPr lang="de-DE" sz="1000" dirty="0" err="1"/>
              <a:t>have</a:t>
            </a:r>
            <a:r>
              <a:rPr lang="de-DE" sz="1000" dirty="0"/>
              <a:t> </a:t>
            </a:r>
            <a:r>
              <a:rPr lang="de-DE" sz="1000" dirty="0" err="1"/>
              <a:t>no</a:t>
            </a:r>
            <a:r>
              <a:rPr lang="de-DE" sz="1000" dirty="0"/>
              <a:t> </a:t>
            </a:r>
            <a:r>
              <a:rPr lang="de-DE" sz="1000" dirty="0" err="1"/>
              <a:t>clue</a:t>
            </a:r>
            <a:r>
              <a:rPr lang="de-DE" sz="1000" dirty="0"/>
              <a:t>!?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EF8EA10-C68B-42B9-BCA3-0A8554C8455A}"/>
              </a:ext>
            </a:extLst>
          </p:cNvPr>
          <p:cNvSpPr txBox="1"/>
          <p:nvPr/>
        </p:nvSpPr>
        <p:spPr>
          <a:xfrm>
            <a:off x="229420" y="153542"/>
            <a:ext cx="5386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kind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heat</a:t>
            </a:r>
            <a:r>
              <a:rPr lang="de-DE" dirty="0"/>
              <a:t> source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in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467884-AFB5-44D0-AB44-B5D0049CEB36}"/>
              </a:ext>
            </a:extLst>
          </p:cNvPr>
          <p:cNvSpPr txBox="1"/>
          <p:nvPr/>
        </p:nvSpPr>
        <p:spPr>
          <a:xfrm>
            <a:off x="4858920" y="186863"/>
            <a:ext cx="418804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Guess,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CO</a:t>
            </a:r>
            <a:r>
              <a:rPr lang="de-DE" baseline="-25000" dirty="0"/>
              <a:t>2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emitted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thermal </a:t>
            </a:r>
            <a:r>
              <a:rPr lang="de-DE" dirty="0" err="1"/>
              <a:t>comfort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year</a:t>
            </a:r>
            <a:r>
              <a:rPr lang="de-DE" dirty="0"/>
              <a:t>?</a:t>
            </a:r>
          </a:p>
          <a:p>
            <a:r>
              <a:rPr lang="de-DE" sz="1000" dirty="0" err="1"/>
              <a:t>Barchart</a:t>
            </a:r>
            <a:r>
              <a:rPr lang="de-DE" sz="1000" dirty="0"/>
              <a:t> </a:t>
            </a:r>
            <a:r>
              <a:rPr lang="de-DE" sz="1000" dirty="0" err="1"/>
              <a:t>with</a:t>
            </a:r>
            <a:r>
              <a:rPr lang="de-DE" sz="1000" dirty="0"/>
              <a:t> </a:t>
            </a:r>
            <a:r>
              <a:rPr lang="de-DE" sz="1000" dirty="0" err="1"/>
              <a:t>averages</a:t>
            </a:r>
            <a:r>
              <a:rPr lang="de-DE" sz="1000" dirty="0"/>
              <a:t> </a:t>
            </a:r>
            <a:r>
              <a:rPr lang="de-DE" sz="1000" dirty="0" err="1"/>
              <a:t>for</a:t>
            </a:r>
            <a:r>
              <a:rPr lang="de-DE" sz="1000" dirty="0"/>
              <a:t> </a:t>
            </a:r>
            <a:r>
              <a:rPr lang="de-DE" sz="1000" dirty="0" err="1"/>
              <a:t>continents</a:t>
            </a:r>
            <a:r>
              <a:rPr lang="de-DE" sz="1000" dirty="0"/>
              <a:t>, and co2 </a:t>
            </a:r>
            <a:r>
              <a:rPr lang="de-DE" sz="1000" dirty="0" err="1"/>
              <a:t>budget</a:t>
            </a:r>
            <a:r>
              <a:rPr lang="de-DE" sz="1000" dirty="0"/>
              <a:t> </a:t>
            </a:r>
            <a:r>
              <a:rPr lang="de-DE" sz="1000" dirty="0" err="1"/>
              <a:t>p.p</a:t>
            </a:r>
            <a:r>
              <a:rPr lang="de-DE" sz="1000" dirty="0"/>
              <a:t>./a</a:t>
            </a:r>
          </a:p>
          <a:p>
            <a:r>
              <a:rPr lang="de-DE" sz="1000" dirty="0"/>
              <a:t>[Volker Quaschning] </a:t>
            </a:r>
          </a:p>
          <a:p>
            <a:endParaRPr lang="de-DE" sz="1000" dirty="0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58344B11-B83F-4B91-9D9A-1846FFD614A5}"/>
              </a:ext>
            </a:extLst>
          </p:cNvPr>
          <p:cNvSpPr txBox="1"/>
          <p:nvPr/>
        </p:nvSpPr>
        <p:spPr>
          <a:xfrm>
            <a:off x="5326610" y="3953128"/>
            <a:ext cx="3388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[https://ourworldindata.org/co2-emissions] </a:t>
            </a:r>
            <a:r>
              <a:rPr lang="de-DE" sz="1000" dirty="0" err="1"/>
              <a:t>data</a:t>
            </a:r>
            <a:r>
              <a:rPr lang="de-DE" sz="1000" dirty="0"/>
              <a:t> </a:t>
            </a:r>
            <a:r>
              <a:rPr lang="de-DE" sz="1000" dirty="0" err="1"/>
              <a:t>for</a:t>
            </a:r>
            <a:r>
              <a:rPr lang="de-DE" sz="1000" dirty="0"/>
              <a:t> 2017</a:t>
            </a:r>
          </a:p>
          <a:p>
            <a:pPr marL="171450" indent="-171450">
              <a:buFontTx/>
              <a:buChar char="-"/>
            </a:pPr>
            <a:endParaRPr lang="en-US" sz="1000" dirty="0"/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CF046CBB-4D02-41AC-8CEF-7F0B51EF1FDA}"/>
              </a:ext>
            </a:extLst>
          </p:cNvPr>
          <p:cNvGrpSpPr/>
          <p:nvPr/>
        </p:nvGrpSpPr>
        <p:grpSpPr>
          <a:xfrm>
            <a:off x="0" y="1147354"/>
            <a:ext cx="4675094" cy="3366621"/>
            <a:chOff x="0" y="1147354"/>
            <a:chExt cx="4675094" cy="3366621"/>
          </a:xfrm>
        </p:grpSpPr>
        <p:graphicFrame>
          <p:nvGraphicFramePr>
            <p:cNvPr id="4" name="Diagramm 3">
              <a:extLst>
                <a:ext uri="{FF2B5EF4-FFF2-40B4-BE49-F238E27FC236}">
                  <a16:creationId xmlns:a16="http://schemas.microsoft.com/office/drawing/2014/main" id="{AF7EDD2C-FA9E-40EE-875F-CE3A7D19772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43816309"/>
                </p:ext>
              </p:extLst>
            </p:nvPr>
          </p:nvGraphicFramePr>
          <p:xfrm>
            <a:off x="0" y="1147354"/>
            <a:ext cx="4675094" cy="336662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0" name="TextBox 4">
              <a:extLst>
                <a:ext uri="{FF2B5EF4-FFF2-40B4-BE49-F238E27FC236}">
                  <a16:creationId xmlns:a16="http://schemas.microsoft.com/office/drawing/2014/main" id="{8BEDFC91-9093-4A12-9283-B9CAA93FE74C}"/>
                </a:ext>
              </a:extLst>
            </p:cNvPr>
            <p:cNvSpPr txBox="1"/>
            <p:nvPr/>
          </p:nvSpPr>
          <p:spPr>
            <a:xfrm>
              <a:off x="293183" y="4113865"/>
              <a:ext cx="40887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/>
                <a:t>[https://www.unika-kalksandstein.de/downloads-unika/category/19-waermeschutz.html?download=109:geg-2020]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F2B436A2-F54F-463B-99AD-AED5C3A893C8}"/>
              </a:ext>
            </a:extLst>
          </p:cNvPr>
          <p:cNvGrpSpPr/>
          <p:nvPr/>
        </p:nvGrpSpPr>
        <p:grpSpPr>
          <a:xfrm>
            <a:off x="4649516" y="1639405"/>
            <a:ext cx="4397446" cy="2369881"/>
            <a:chOff x="4655324" y="2324017"/>
            <a:chExt cx="4397446" cy="2369881"/>
          </a:xfrm>
        </p:grpSpPr>
        <p:graphicFrame>
          <p:nvGraphicFramePr>
            <p:cNvPr id="12" name="Diagramm 11">
              <a:extLst>
                <a:ext uri="{FF2B5EF4-FFF2-40B4-BE49-F238E27FC236}">
                  <a16:creationId xmlns:a16="http://schemas.microsoft.com/office/drawing/2014/main" id="{B35AF7AE-7809-4602-9048-28767FDE4A9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89902819"/>
                </p:ext>
              </p:extLst>
            </p:nvPr>
          </p:nvGraphicFramePr>
          <p:xfrm>
            <a:off x="4655324" y="2324017"/>
            <a:ext cx="4397446" cy="23698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607BD75A-DCBC-455C-BF9D-0AF8DFCEC922}"/>
                </a:ext>
              </a:extLst>
            </p:cNvPr>
            <p:cNvCxnSpPr/>
            <p:nvPr/>
          </p:nvCxnSpPr>
          <p:spPr>
            <a:xfrm>
              <a:off x="5341382" y="4141694"/>
              <a:ext cx="3600878" cy="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50F8E2F5-6B2A-4498-98C5-B25263D1D0F8}"/>
                </a:ext>
              </a:extLst>
            </p:cNvPr>
            <p:cNvSpPr txBox="1"/>
            <p:nvPr/>
          </p:nvSpPr>
          <p:spPr>
            <a:xfrm>
              <a:off x="6848238" y="2667313"/>
              <a:ext cx="169064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solidFill>
                    <a:srgbClr val="00B050"/>
                  </a:solidFill>
                </a:rPr>
                <a:t>Annual CO2 </a:t>
              </a:r>
              <a:r>
                <a:rPr lang="de-DE" sz="1000" dirty="0" err="1">
                  <a:solidFill>
                    <a:srgbClr val="00B050"/>
                  </a:solidFill>
                </a:rPr>
                <a:t>budget</a:t>
              </a:r>
              <a:r>
                <a:rPr lang="de-DE" sz="1000" dirty="0">
                  <a:solidFill>
                    <a:srgbClr val="00B050"/>
                  </a:solidFill>
                </a:rPr>
                <a:t> per </a:t>
              </a:r>
              <a:r>
                <a:rPr lang="de-DE" sz="1000" dirty="0" err="1">
                  <a:solidFill>
                    <a:srgbClr val="00B050"/>
                  </a:solidFill>
                </a:rPr>
                <a:t>person</a:t>
              </a:r>
              <a:r>
                <a:rPr lang="de-DE" sz="1000" dirty="0">
                  <a:solidFill>
                    <a:srgbClr val="00B050"/>
                  </a:solidFill>
                </a:rPr>
                <a:t> </a:t>
              </a:r>
              <a:r>
                <a:rPr lang="de-DE" sz="1000" dirty="0" err="1">
                  <a:solidFill>
                    <a:srgbClr val="00B050"/>
                  </a:solidFill>
                </a:rPr>
                <a:t>until</a:t>
              </a:r>
              <a:r>
                <a:rPr lang="de-DE" sz="1000" dirty="0">
                  <a:solidFill>
                    <a:srgbClr val="00B050"/>
                  </a:solidFill>
                </a:rPr>
                <a:t> 2050 </a:t>
              </a:r>
              <a:r>
                <a:rPr lang="de-DE" sz="1000" dirty="0" err="1">
                  <a:solidFill>
                    <a:srgbClr val="00B050"/>
                  </a:solidFill>
                </a:rPr>
                <a:t>to</a:t>
              </a:r>
              <a:r>
                <a:rPr lang="de-DE" sz="1000" dirty="0">
                  <a:solidFill>
                    <a:srgbClr val="00B050"/>
                  </a:solidFill>
                </a:rPr>
                <a:t> </a:t>
              </a:r>
              <a:r>
                <a:rPr lang="de-DE" sz="1000" dirty="0" err="1">
                  <a:solidFill>
                    <a:srgbClr val="00B050"/>
                  </a:solidFill>
                </a:rPr>
                <a:t>meet</a:t>
              </a:r>
              <a:r>
                <a:rPr lang="de-DE" sz="1000" dirty="0">
                  <a:solidFill>
                    <a:srgbClr val="00B050"/>
                  </a:solidFill>
                </a:rPr>
                <a:t> </a:t>
              </a:r>
              <a:r>
                <a:rPr lang="de-DE" sz="1000" dirty="0" err="1">
                  <a:solidFill>
                    <a:srgbClr val="00B050"/>
                  </a:solidFill>
                </a:rPr>
                <a:t>the</a:t>
              </a:r>
              <a:r>
                <a:rPr lang="de-DE" sz="1000" dirty="0">
                  <a:solidFill>
                    <a:srgbClr val="00B050"/>
                  </a:solidFill>
                </a:rPr>
                <a:t> 1.5 °C </a:t>
              </a:r>
              <a:r>
                <a:rPr lang="de-DE" sz="1000" dirty="0" err="1">
                  <a:solidFill>
                    <a:srgbClr val="00B050"/>
                  </a:solidFill>
                </a:rPr>
                <a:t>goal</a:t>
              </a:r>
              <a:r>
                <a:rPr lang="de-DE" sz="1000" dirty="0">
                  <a:solidFill>
                    <a:srgbClr val="00B050"/>
                  </a:solidFill>
                </a:rPr>
                <a:t> (0.17 t/a)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D2F4F890-DF72-40A0-B3B7-733C723F7BC6}"/>
                </a:ext>
              </a:extLst>
            </p:cNvPr>
            <p:cNvCxnSpPr/>
            <p:nvPr/>
          </p:nvCxnSpPr>
          <p:spPr>
            <a:xfrm>
              <a:off x="5332418" y="3702426"/>
              <a:ext cx="3600878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4">
              <a:extLst>
                <a:ext uri="{FF2B5EF4-FFF2-40B4-BE49-F238E27FC236}">
                  <a16:creationId xmlns:a16="http://schemas.microsoft.com/office/drawing/2014/main" id="{51EAFCC9-016D-408C-892C-14A7B02EFBD2}"/>
                </a:ext>
              </a:extLst>
            </p:cNvPr>
            <p:cNvSpPr txBox="1"/>
            <p:nvPr/>
          </p:nvSpPr>
          <p:spPr>
            <a:xfrm>
              <a:off x="5180792" y="2644522"/>
              <a:ext cx="11617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solidFill>
                    <a:srgbClr val="FF0000"/>
                  </a:solidFill>
                </a:rPr>
                <a:t>Average 2021</a:t>
              </a:r>
            </a:p>
            <a:p>
              <a:r>
                <a:rPr lang="de-DE" sz="1000" dirty="0">
                  <a:solidFill>
                    <a:srgbClr val="FF0000"/>
                  </a:solidFill>
                </a:rPr>
                <a:t>(5 t/a)</a:t>
              </a:r>
              <a:endParaRPr lang="en-US" sz="1000" dirty="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4;p15">
            <a:extLst>
              <a:ext uri="{FF2B5EF4-FFF2-40B4-BE49-F238E27FC236}">
                <a16:creationId xmlns:a16="http://schemas.microsoft.com/office/drawing/2014/main" id="{31BA0905-4C0A-4F2F-B8C9-46C4E5220EA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936" b="-9"/>
          <a:stretch/>
        </p:blipFill>
        <p:spPr>
          <a:xfrm rot="16200000">
            <a:off x="4363153" y="1252922"/>
            <a:ext cx="3539391" cy="443929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1C962D-EA4D-4A4F-848E-6B689E40AC1A}"/>
              </a:ext>
            </a:extLst>
          </p:cNvPr>
          <p:cNvSpPr txBox="1"/>
          <p:nvPr/>
        </p:nvSpPr>
        <p:spPr>
          <a:xfrm>
            <a:off x="642851" y="3565173"/>
            <a:ext cx="33719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1. Asses current state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Building: 	  location, geometry, materials 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System: 	 technology, efficiency, size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User habit: comfort temp., ventilation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A2647F-FF8E-484A-BF40-EE1E4C1EE43C}"/>
              </a:ext>
            </a:extLst>
          </p:cNvPr>
          <p:cNvSpPr txBox="1"/>
          <p:nvPr/>
        </p:nvSpPr>
        <p:spPr>
          <a:xfrm>
            <a:off x="1171087" y="2254810"/>
            <a:ext cx="3042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2. Calculate energy demand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Final energy demand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Primary energy demand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CO</a:t>
            </a:r>
            <a:r>
              <a:rPr lang="en-US" baseline="-25000" dirty="0">
                <a:latin typeface="Caveat"/>
                <a:ea typeface="Caveat"/>
                <a:cs typeface="Caveat"/>
                <a:sym typeface="Caveat"/>
              </a:rPr>
              <a:t>2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emissions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58F5A4-4831-45E8-9A5D-B9DEDAD74505}"/>
              </a:ext>
            </a:extLst>
          </p:cNvPr>
          <p:cNvSpPr txBox="1"/>
          <p:nvPr/>
        </p:nvSpPr>
        <p:spPr>
          <a:xfrm>
            <a:off x="2483607" y="1222309"/>
            <a:ext cx="260024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3. Reduce final energy demand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Renovation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Change of user behavior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FEFEEA-EFE3-407F-A8DE-03A3644A2045}"/>
              </a:ext>
            </a:extLst>
          </p:cNvPr>
          <p:cNvSpPr txBox="1"/>
          <p:nvPr/>
        </p:nvSpPr>
        <p:spPr>
          <a:xfrm>
            <a:off x="3913199" y="305949"/>
            <a:ext cx="42038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4. Reduce primary energy demand &amp; CO</a:t>
            </a:r>
            <a:r>
              <a:rPr lang="en-US" sz="1800" b="1" baseline="-25000" dirty="0">
                <a:latin typeface="Caveat"/>
                <a:ea typeface="Caveat"/>
                <a:cs typeface="Caveat"/>
                <a:sym typeface="Caveat"/>
              </a:rPr>
              <a:t>2</a:t>
            </a:r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 emissions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Improve heating technology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Supply demand with renewable energies</a:t>
            </a:r>
          </a:p>
        </p:txBody>
      </p:sp>
      <p:pic>
        <p:nvPicPr>
          <p:cNvPr id="14" name="Google Shape;65;p15">
            <a:extLst>
              <a:ext uri="{FF2B5EF4-FFF2-40B4-BE49-F238E27FC236}">
                <a16:creationId xmlns:a16="http://schemas.microsoft.com/office/drawing/2014/main" id="{2F4A117E-A96B-41E6-865C-8DDF277A9D0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9490" b="7198"/>
          <a:stretch/>
        </p:blipFill>
        <p:spPr>
          <a:xfrm rot="16200000">
            <a:off x="5915331" y="1913083"/>
            <a:ext cx="3503417" cy="29574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28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E78F7F3-8C82-45CE-B3DC-2A931AAE1F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16980"/>
          <a:stretch/>
        </p:blipFill>
        <p:spPr>
          <a:xfrm>
            <a:off x="7084881" y="3698124"/>
            <a:ext cx="2059119" cy="1445376"/>
          </a:xfrm>
          <a:prstGeom prst="rect">
            <a:avLst/>
          </a:prstGeom>
        </p:spPr>
      </p:pic>
      <p:pic>
        <p:nvPicPr>
          <p:cNvPr id="70" name="Google Shape;70;p16"/>
          <p:cNvPicPr preferRelativeResize="0"/>
          <p:nvPr/>
        </p:nvPicPr>
        <p:blipFill rotWithShape="1">
          <a:blip r:embed="rId4">
            <a:alphaModFix/>
          </a:blip>
          <a:srcRect l="9272" t="9164" r="4795" b="12972"/>
          <a:stretch/>
        </p:blipFill>
        <p:spPr>
          <a:xfrm>
            <a:off x="2653600" y="2175204"/>
            <a:ext cx="3239008" cy="264526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6"/>
          <p:cNvSpPr txBox="1"/>
          <p:nvPr/>
        </p:nvSpPr>
        <p:spPr>
          <a:xfrm>
            <a:off x="932572" y="1370887"/>
            <a:ext cx="2142300" cy="1323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Easy to acces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f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or free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online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o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pen source</a:t>
            </a:r>
            <a:endParaRPr sz="2100" dirty="0">
              <a:latin typeface="Caveat Regular"/>
              <a:ea typeface="Caveat Regular"/>
              <a:cs typeface="Caveat Regular"/>
              <a:sym typeface="Caveat Regular"/>
            </a:endParaRPr>
          </a:p>
        </p:txBody>
      </p:sp>
      <p:sp>
        <p:nvSpPr>
          <p:cNvPr id="72" name="Google Shape;72;p16"/>
          <p:cNvSpPr txBox="1"/>
          <p:nvPr/>
        </p:nvSpPr>
        <p:spPr>
          <a:xfrm>
            <a:off x="54964" y="2884627"/>
            <a:ext cx="2577643" cy="1815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User Interface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self-explanatory 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 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intuitv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n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o prerequists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e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ducational gamification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5689540" y="1370887"/>
            <a:ext cx="2424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Experience &amp; Teamwork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technical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social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04A4588F-C13F-4968-9BBD-DFC9F2E8C19B}"/>
              </a:ext>
            </a:extLst>
          </p:cNvPr>
          <p:cNvSpPr txBox="1"/>
          <p:nvPr/>
        </p:nvSpPr>
        <p:spPr>
          <a:xfrm>
            <a:off x="6386805" y="2436024"/>
            <a:ext cx="254041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Caveat"/>
                <a:ea typeface="Caveat"/>
                <a:cs typeface="Caveat"/>
                <a:sym typeface="Caveat"/>
              </a:rPr>
              <a:t>Voluntary &amp; Non Profit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Caveat"/>
                <a:ea typeface="Caveat Regular"/>
                <a:cs typeface="Caveat Regular"/>
                <a:sym typeface="Caveat"/>
              </a:rPr>
              <a:t>  </a:t>
            </a:r>
            <a:r>
              <a:rPr lang="en-US" sz="2000" dirty="0">
                <a:latin typeface="Caveat"/>
                <a:ea typeface="Caveat Regular"/>
                <a:cs typeface="Caveat Regular"/>
                <a:sym typeface="Caveat"/>
              </a:rPr>
              <a:t>-</a:t>
            </a:r>
            <a:r>
              <a:rPr lang="en-US" sz="2000" b="1" dirty="0">
                <a:latin typeface="Caveat"/>
                <a:ea typeface="Caveat Regular"/>
                <a:cs typeface="Caveat Regular"/>
                <a:sym typeface="Caveat"/>
              </a:rPr>
              <a:t>   </a:t>
            </a: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no</a:t>
            </a:r>
            <a:r>
              <a:rPr lang="de-DE" sz="1800" dirty="0">
                <a:latin typeface="Caveat Regular"/>
                <a:ea typeface="Caveat Regular"/>
                <a:cs typeface="Caveat Regular"/>
                <a:sym typeface="Caveat Regular"/>
              </a:rPr>
              <a:t> </a:t>
            </a: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hierachy</a:t>
            </a:r>
            <a:endParaRPr lang="de-DE"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self</a:t>
            </a:r>
            <a:r>
              <a:rPr lang="de-DE" sz="1800" dirty="0">
                <a:latin typeface="Caveat Regular"/>
                <a:ea typeface="Caveat Regular"/>
                <a:cs typeface="Caveat Regular"/>
                <a:sym typeface="Caveat Regular"/>
              </a:rPr>
              <a:t>-initiative</a:t>
            </a: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work</a:t>
            </a:r>
            <a:r>
              <a:rPr lang="de-DE" sz="1800" dirty="0">
                <a:latin typeface="Caveat Regular"/>
                <a:ea typeface="Caveat Regular"/>
                <a:cs typeface="Caveat Regular"/>
                <a:sym typeface="Caveat Regular"/>
              </a:rPr>
              <a:t> at own </a:t>
            </a: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pace</a:t>
            </a:r>
            <a:endParaRPr lang="de-DE"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endParaRPr lang="de-DE"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71;p16">
            <a:extLst>
              <a:ext uri="{FF2B5EF4-FFF2-40B4-BE49-F238E27FC236}">
                <a16:creationId xmlns:a16="http://schemas.microsoft.com/office/drawing/2014/main" id="{8DB3CAD5-78BA-414F-9641-C30344D80B32}"/>
              </a:ext>
            </a:extLst>
          </p:cNvPr>
          <p:cNvSpPr txBox="1"/>
          <p:nvPr/>
        </p:nvSpPr>
        <p:spPr>
          <a:xfrm>
            <a:off x="2401484" y="515211"/>
            <a:ext cx="3871968" cy="1646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latin typeface="Caveat"/>
                <a:ea typeface="Caveat"/>
                <a:cs typeface="Caveat"/>
                <a:sym typeface="Caveat"/>
              </a:rPr>
              <a:t>Simulation </a:t>
            </a:r>
            <a:r>
              <a:rPr lang="de-DE" sz="2000" b="1" dirty="0" err="1">
                <a:latin typeface="Caveat"/>
                <a:ea typeface="Caveat"/>
                <a:cs typeface="Caveat"/>
                <a:sym typeface="Caveat"/>
              </a:rPr>
              <a:t>tool</a:t>
            </a:r>
            <a:endParaRPr lang="de-DE"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Calculate current energy demand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Analyze refurbishment possibilities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Design energy supply system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endParaRPr lang="en-US" sz="2100" dirty="0">
              <a:latin typeface="Caveat Regular"/>
              <a:ea typeface="Caveat Regular"/>
              <a:cs typeface="Caveat Regular"/>
              <a:sym typeface="Caveat Regula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7F7D89AD-666E-4118-A33F-0EBDE1921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109943" y="-969010"/>
            <a:ext cx="4924114" cy="7081518"/>
          </a:xfrm>
          <a:prstGeom prst="rect">
            <a:avLst/>
          </a:prstGeom>
        </p:spPr>
      </p:pic>
      <p:sp>
        <p:nvSpPr>
          <p:cNvPr id="7" name="Google Shape;71;p16">
            <a:extLst>
              <a:ext uri="{FF2B5EF4-FFF2-40B4-BE49-F238E27FC236}">
                <a16:creationId xmlns:a16="http://schemas.microsoft.com/office/drawing/2014/main" id="{C5CEA83B-066C-4234-B709-10DD8018945E}"/>
              </a:ext>
            </a:extLst>
          </p:cNvPr>
          <p:cNvSpPr txBox="1"/>
          <p:nvPr/>
        </p:nvSpPr>
        <p:spPr>
          <a:xfrm>
            <a:off x="1680475" y="3429356"/>
            <a:ext cx="21423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Building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8" name="Google Shape;71;p16">
            <a:extLst>
              <a:ext uri="{FF2B5EF4-FFF2-40B4-BE49-F238E27FC236}">
                <a16:creationId xmlns:a16="http://schemas.microsoft.com/office/drawing/2014/main" id="{807A3394-527E-4B20-ABA8-B62CB8D36C87}"/>
              </a:ext>
            </a:extLst>
          </p:cNvPr>
          <p:cNvSpPr txBox="1"/>
          <p:nvPr/>
        </p:nvSpPr>
        <p:spPr>
          <a:xfrm>
            <a:off x="3651362" y="3385813"/>
            <a:ext cx="21423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Renovation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" name="Google Shape;71;p16">
            <a:extLst>
              <a:ext uri="{FF2B5EF4-FFF2-40B4-BE49-F238E27FC236}">
                <a16:creationId xmlns:a16="http://schemas.microsoft.com/office/drawing/2014/main" id="{86CBCFA0-FD96-48DA-BDDD-DB1983F48349}"/>
              </a:ext>
            </a:extLst>
          </p:cNvPr>
          <p:cNvSpPr txBox="1"/>
          <p:nvPr/>
        </p:nvSpPr>
        <p:spPr>
          <a:xfrm>
            <a:off x="5660063" y="3342270"/>
            <a:ext cx="21423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System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</p:txBody>
      </p:sp>
    </p:spTree>
    <p:extLst>
      <p:ext uri="{BB962C8B-B14F-4D97-AF65-F5344CB8AC3E}">
        <p14:creationId xmlns:p14="http://schemas.microsoft.com/office/powerpoint/2010/main" val="2950792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93" b="49661" l="6207" r="89953">
                        <a14:foregroundMark x1="5050" y1="8503" x2="30247" y2="7299"/>
                        <a14:foregroundMark x1="30247" y1="7299" x2="55339" y2="9255"/>
                        <a14:foregroundMark x1="55339" y1="9255" x2="80484" y2="8202"/>
                        <a14:foregroundMark x1="80484" y1="8202" x2="81799" y2="45448"/>
                        <a14:foregroundMark x1="81799" y1="45448" x2="57233" y2="53047"/>
                        <a14:foregroundMark x1="57233" y1="53047" x2="6786" y2="51919"/>
                        <a14:foregroundMark x1="6786" y1="51919" x2="8995" y2="16102"/>
                        <a14:foregroundMark x1="8995" y1="16102" x2="6207" y2="9255"/>
                        <a14:backgroundMark x1="5576" y1="30098" x2="5576" y2="30098"/>
                        <a14:backgroundMark x1="35350" y1="23853" x2="42083" y2="28141"/>
                        <a14:backgroundMark x1="92635" y1="9481" x2="93161" y2="82242"/>
                        <a14:backgroundMark x1="93161" y1="82242" x2="89164" y2="93604"/>
                        <a14:backgroundMark x1="4366" y1="23401" x2="2683" y2="42814"/>
                        <a14:backgroundMark x1="33351" y1="23401" x2="44608" y2="30775"/>
                        <a14:backgroundMark x1="4734" y1="23401" x2="1736" y2="58841"/>
                        <a14:backgroundMark x1="1736" y1="58841" x2="1526" y2="58841"/>
                        <a14:backgroundMark x1="5208" y1="72460" x2="7049" y2="95485"/>
                        <a14:backgroundMark x1="25513" y1="76298" x2="51026" y2="73664"/>
                        <a14:backgroundMark x1="51026" y1="73664" x2="61021" y2="74191"/>
                        <a14:backgroundMark x1="45082" y1="31302" x2="33193" y2="22649"/>
                        <a14:backgroundMark x1="23304" y1="29646" x2="48869" y2="32807"/>
                        <a14:backgroundMark x1="48869" y1="32807" x2="69385" y2="24379"/>
                        <a14:backgroundMark x1="26302" y1="41836" x2="48553" y2="19639"/>
                        <a14:backgroundMark x1="48553" y1="19639" x2="68701" y2="25056"/>
                        <a14:backgroundMark x1="25671" y1="40858" x2="43924" y2="32506"/>
                      </a14:backgroundRemoval>
                    </a14:imgEffect>
                  </a14:imgLayer>
                </a14:imgProps>
              </a:ext>
            </a:extLst>
          </a:blip>
          <a:srcRect t="-1" b="44759"/>
          <a:stretch/>
        </p:blipFill>
        <p:spPr>
          <a:xfrm>
            <a:off x="5300219" y="2201894"/>
            <a:ext cx="1915410" cy="739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59911" y="1327450"/>
            <a:ext cx="2382475" cy="2384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17"/>
          <p:cNvGrpSpPr/>
          <p:nvPr/>
        </p:nvGrpSpPr>
        <p:grpSpPr>
          <a:xfrm rot="793900">
            <a:off x="946161" y="1509276"/>
            <a:ext cx="2067523" cy="893526"/>
            <a:chOff x="409950" y="2084175"/>
            <a:chExt cx="2067523" cy="893526"/>
          </a:xfrm>
        </p:grpSpPr>
        <p:pic>
          <p:nvPicPr>
            <p:cNvPr id="82" name="Google Shape;82;p17"/>
            <p:cNvPicPr preferRelativeResize="0"/>
            <p:nvPr/>
          </p:nvPicPr>
          <p:blipFill rotWithShape="1">
            <a:blip r:embed="rId6">
              <a:alphaModFix/>
            </a:blip>
            <a:srcRect t="55975" b="1186"/>
            <a:stretch/>
          </p:blipFill>
          <p:spPr>
            <a:xfrm rot="265701">
              <a:off x="435506" y="2160917"/>
              <a:ext cx="2016413" cy="7400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17"/>
            <p:cNvSpPr txBox="1"/>
            <p:nvPr/>
          </p:nvSpPr>
          <p:spPr>
            <a:xfrm>
              <a:off x="765075" y="2228150"/>
              <a:ext cx="8145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>
                  <a:latin typeface="Caveat"/>
                  <a:ea typeface="Caveat"/>
                  <a:cs typeface="Caveat"/>
                  <a:sym typeface="Caveat"/>
                </a:rPr>
                <a:t>Design</a:t>
              </a:r>
              <a:endParaRPr sz="2000" b="1"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84" name="Google Shape;84;p17"/>
          <p:cNvSpPr txBox="1"/>
          <p:nvPr/>
        </p:nvSpPr>
        <p:spPr>
          <a:xfrm>
            <a:off x="5598904" y="2374548"/>
            <a:ext cx="1056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Web App</a:t>
            </a:r>
            <a:endParaRPr sz="20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6">
            <a:alphaModFix/>
          </a:blip>
          <a:srcRect b="44726"/>
          <a:stretch/>
        </p:blipFill>
        <p:spPr>
          <a:xfrm>
            <a:off x="6919359" y="2035085"/>
            <a:ext cx="2617373" cy="101140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7398700" y="2211725"/>
            <a:ext cx="1658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Awareness for CO</a:t>
            </a:r>
            <a:r>
              <a:rPr lang="de" sz="2000" b="1" baseline="-25000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2</a:t>
            </a: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 in Buildings</a:t>
            </a:r>
            <a:endParaRPr sz="20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87" name="Google Shape;87;p17"/>
          <p:cNvGrpSpPr/>
          <p:nvPr/>
        </p:nvGrpSpPr>
        <p:grpSpPr>
          <a:xfrm>
            <a:off x="884250" y="2365125"/>
            <a:ext cx="1915410" cy="740150"/>
            <a:chOff x="524625" y="3245538"/>
            <a:chExt cx="1915410" cy="740150"/>
          </a:xfrm>
        </p:grpSpPr>
        <p:pic>
          <p:nvPicPr>
            <p:cNvPr id="88" name="Google Shape;88;p17"/>
            <p:cNvPicPr preferRelativeResize="0"/>
            <p:nvPr/>
          </p:nvPicPr>
          <p:blipFill rotWithShape="1">
            <a:blip r:embed="rId6">
              <a:alphaModFix/>
            </a:blip>
            <a:srcRect b="44726"/>
            <a:stretch/>
          </p:blipFill>
          <p:spPr>
            <a:xfrm>
              <a:off x="524625" y="3245538"/>
              <a:ext cx="1915410" cy="740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7"/>
            <p:cNvSpPr txBox="1"/>
            <p:nvPr/>
          </p:nvSpPr>
          <p:spPr>
            <a:xfrm>
              <a:off x="781450" y="3400263"/>
              <a:ext cx="1056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Research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92" name="Google Shape;92;p17"/>
          <p:cNvSpPr txBox="1"/>
          <p:nvPr/>
        </p:nvSpPr>
        <p:spPr>
          <a:xfrm>
            <a:off x="53971" y="36749"/>
            <a:ext cx="2998899" cy="5539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Implementation</a:t>
            </a:r>
            <a:endParaRPr sz="24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F7E905-300D-4C25-B7E6-59D866F05B1C}"/>
              </a:ext>
            </a:extLst>
          </p:cNvPr>
          <p:cNvSpPr/>
          <p:nvPr/>
        </p:nvSpPr>
        <p:spPr>
          <a:xfrm rot="18116694">
            <a:off x="3075208" y="1904244"/>
            <a:ext cx="1067371" cy="591406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de-DE" sz="2400" dirty="0">
                <a:ln w="0"/>
                <a:solidFill>
                  <a:schemeClr val="tx1"/>
                </a:solidFill>
                <a:latin typeface="Caveat" panose="020B0604020202020204" charset="0"/>
              </a:rPr>
              <a:t>T</a:t>
            </a:r>
            <a:r>
              <a:rPr lang="en-US" sz="2400" dirty="0" err="1">
                <a:ln w="0"/>
                <a:solidFill>
                  <a:schemeClr val="tx1"/>
                </a:solidFill>
                <a:latin typeface="Caveat" panose="020B0604020202020204" charset="0"/>
              </a:rPr>
              <a:t>ry</a:t>
            </a:r>
            <a:r>
              <a:rPr lang="en-US" sz="2400" dirty="0">
                <a:ln w="0"/>
                <a:solidFill>
                  <a:schemeClr val="tx1"/>
                </a:solidFill>
                <a:latin typeface="Caveat" panose="020B0604020202020204" charset="0"/>
              </a:rPr>
              <a:t> &amp; Error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A6C1A12-82B4-4706-AD47-F6A89F01E6E6}"/>
              </a:ext>
            </a:extLst>
          </p:cNvPr>
          <p:cNvGrpSpPr/>
          <p:nvPr/>
        </p:nvGrpSpPr>
        <p:grpSpPr>
          <a:xfrm rot="20079682">
            <a:off x="1052409" y="3177976"/>
            <a:ext cx="1915410" cy="740150"/>
            <a:chOff x="361750" y="3194363"/>
            <a:chExt cx="1915410" cy="740150"/>
          </a:xfrm>
        </p:grpSpPr>
        <p:pic>
          <p:nvPicPr>
            <p:cNvPr id="90" name="Google Shape;90;p17"/>
            <p:cNvPicPr preferRelativeResize="0"/>
            <p:nvPr/>
          </p:nvPicPr>
          <p:blipFill rotWithShape="1">
            <a:blip r:embed="rId6">
              <a:alphaModFix/>
            </a:blip>
            <a:srcRect b="44726"/>
            <a:stretch/>
          </p:blipFill>
          <p:spPr>
            <a:xfrm>
              <a:off x="361750" y="3194363"/>
              <a:ext cx="1915410" cy="740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89;p17">
              <a:extLst>
                <a:ext uri="{FF2B5EF4-FFF2-40B4-BE49-F238E27FC236}">
                  <a16:creationId xmlns:a16="http://schemas.microsoft.com/office/drawing/2014/main" id="{04E10981-3AED-4113-BCB5-F80A3F03EFBE}"/>
                </a:ext>
              </a:extLst>
            </p:cNvPr>
            <p:cNvSpPr txBox="1"/>
            <p:nvPr/>
          </p:nvSpPr>
          <p:spPr>
            <a:xfrm>
              <a:off x="661425" y="3372540"/>
              <a:ext cx="1056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Coding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CD211EAA-3566-4DF6-8A89-3EB9CAB68FE0}"/>
              </a:ext>
            </a:extLst>
          </p:cNvPr>
          <p:cNvSpPr/>
          <p:nvPr/>
        </p:nvSpPr>
        <p:spPr>
          <a:xfrm rot="4794264">
            <a:off x="4105003" y="2157140"/>
            <a:ext cx="1067371" cy="644306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de-DE" sz="2400" dirty="0">
                <a:ln w="0"/>
                <a:solidFill>
                  <a:schemeClr val="tx1"/>
                </a:solidFill>
                <a:latin typeface="Caveat" panose="020B0604020202020204" charset="0"/>
              </a:rPr>
              <a:t>Teamwork</a:t>
            </a:r>
            <a:endParaRPr lang="en-US" sz="2400" b="0" cap="none" spc="0" dirty="0">
              <a:ln w="0"/>
              <a:solidFill>
                <a:schemeClr val="tx1"/>
              </a:solidFill>
              <a:latin typeface="Caveat" panose="020B0604020202020204" charset="0"/>
            </a:endParaRPr>
          </a:p>
        </p:txBody>
      </p:sp>
      <p:pic>
        <p:nvPicPr>
          <p:cNvPr id="24" name="Google Shape;80;p17">
            <a:extLst>
              <a:ext uri="{FF2B5EF4-FFF2-40B4-BE49-F238E27FC236}">
                <a16:creationId xmlns:a16="http://schemas.microsoft.com/office/drawing/2014/main" id="{D2749171-F07B-43BB-8BF1-4FA5351EB9CD}"/>
              </a:ext>
            </a:extLst>
          </p:cNvPr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93" b="49661" l="6207" r="89953">
                        <a14:foregroundMark x1="5050" y1="8503" x2="30247" y2="7299"/>
                        <a14:foregroundMark x1="30247" y1="7299" x2="55339" y2="9255"/>
                        <a14:foregroundMark x1="55339" y1="9255" x2="80484" y2="8202"/>
                        <a14:foregroundMark x1="80484" y1="8202" x2="81799" y2="45448"/>
                        <a14:foregroundMark x1="81799" y1="45448" x2="57233" y2="53047"/>
                        <a14:foregroundMark x1="57233" y1="53047" x2="6786" y2="51919"/>
                        <a14:foregroundMark x1="6786" y1="51919" x2="8995" y2="16102"/>
                        <a14:foregroundMark x1="8995" y1="16102" x2="6207" y2="9255"/>
                        <a14:backgroundMark x1="5576" y1="30098" x2="5576" y2="30098"/>
                        <a14:backgroundMark x1="35350" y1="23853" x2="42083" y2="28141"/>
                        <a14:backgroundMark x1="92635" y1="9481" x2="93161" y2="82242"/>
                        <a14:backgroundMark x1="93161" y1="82242" x2="89164" y2="93604"/>
                        <a14:backgroundMark x1="4366" y1="23401" x2="2683" y2="42814"/>
                        <a14:backgroundMark x1="33351" y1="23401" x2="44608" y2="30775"/>
                        <a14:backgroundMark x1="4734" y1="23401" x2="1736" y2="58841"/>
                        <a14:backgroundMark x1="1736" y1="58841" x2="1526" y2="58841"/>
                        <a14:backgroundMark x1="5208" y1="72460" x2="7049" y2="95485"/>
                        <a14:backgroundMark x1="25513" y1="76298" x2="51026" y2="73664"/>
                        <a14:backgroundMark x1="51026" y1="73664" x2="61021" y2="74191"/>
                        <a14:backgroundMark x1="45082" y1="31302" x2="33193" y2="22649"/>
                        <a14:backgroundMark x1="23304" y1="29646" x2="48869" y2="32807"/>
                        <a14:backgroundMark x1="48869" y1="32807" x2="69385" y2="24379"/>
                        <a14:backgroundMark x1="26302" y1="41836" x2="48553" y2="19639"/>
                        <a14:backgroundMark x1="48553" y1="19639" x2="68701" y2="25056"/>
                        <a14:backgroundMark x1="25671" y1="40858" x2="43924" y2="32506"/>
                      </a14:backgroundRemoval>
                    </a14:imgEffect>
                  </a14:imgLayer>
                </a14:imgProps>
              </a:ext>
            </a:extLst>
          </a:blip>
          <a:srcRect t="-1" b="44759"/>
          <a:stretch/>
        </p:blipFill>
        <p:spPr>
          <a:xfrm rot="18868066">
            <a:off x="4507486" y="584997"/>
            <a:ext cx="1915410" cy="73971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84;p17">
            <a:extLst>
              <a:ext uri="{FF2B5EF4-FFF2-40B4-BE49-F238E27FC236}">
                <a16:creationId xmlns:a16="http://schemas.microsoft.com/office/drawing/2014/main" id="{2F6A4575-835A-4775-A65D-C9BA730002E1}"/>
              </a:ext>
            </a:extLst>
          </p:cNvPr>
          <p:cNvSpPr txBox="1"/>
          <p:nvPr/>
        </p:nvSpPr>
        <p:spPr>
          <a:xfrm rot="19118614">
            <a:off x="5038091" y="629829"/>
            <a:ext cx="1056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???</a:t>
            </a:r>
            <a:endParaRPr sz="20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F350938-C15B-433F-A988-241C46E5AD08}"/>
              </a:ext>
            </a:extLst>
          </p:cNvPr>
          <p:cNvGrpSpPr/>
          <p:nvPr/>
        </p:nvGrpSpPr>
        <p:grpSpPr>
          <a:xfrm rot="18254986">
            <a:off x="1689488" y="3900291"/>
            <a:ext cx="1915410" cy="739711"/>
            <a:chOff x="2606368" y="3869675"/>
            <a:chExt cx="1915410" cy="739711"/>
          </a:xfrm>
        </p:grpSpPr>
        <p:pic>
          <p:nvPicPr>
            <p:cNvPr id="30" name="Google Shape;80;p17">
              <a:extLst>
                <a:ext uri="{FF2B5EF4-FFF2-40B4-BE49-F238E27FC236}">
                  <a16:creationId xmlns:a16="http://schemas.microsoft.com/office/drawing/2014/main" id="{580AF6BD-CE2D-411C-8ABA-E046FF24566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493" b="49661" l="6207" r="89953">
                          <a14:foregroundMark x1="5050" y1="8503" x2="30247" y2="7299"/>
                          <a14:foregroundMark x1="30247" y1="7299" x2="55339" y2="9255"/>
                          <a14:foregroundMark x1="55339" y1="9255" x2="80484" y2="8202"/>
                          <a14:foregroundMark x1="80484" y1="8202" x2="81799" y2="45448"/>
                          <a14:foregroundMark x1="81799" y1="45448" x2="57233" y2="53047"/>
                          <a14:foregroundMark x1="57233" y1="53047" x2="6786" y2="51919"/>
                          <a14:foregroundMark x1="6786" y1="51919" x2="8995" y2="16102"/>
                          <a14:foregroundMark x1="8995" y1="16102" x2="6207" y2="9255"/>
                          <a14:backgroundMark x1="5576" y1="30098" x2="5576" y2="30098"/>
                          <a14:backgroundMark x1="35350" y1="23853" x2="42083" y2="28141"/>
                          <a14:backgroundMark x1="92635" y1="9481" x2="93161" y2="82242"/>
                          <a14:backgroundMark x1="93161" y1="82242" x2="89164" y2="93604"/>
                          <a14:backgroundMark x1="4366" y1="23401" x2="2683" y2="42814"/>
                          <a14:backgroundMark x1="33351" y1="23401" x2="44608" y2="30775"/>
                          <a14:backgroundMark x1="4734" y1="23401" x2="1736" y2="58841"/>
                          <a14:backgroundMark x1="1736" y1="58841" x2="1526" y2="58841"/>
                          <a14:backgroundMark x1="5208" y1="72460" x2="7049" y2="95485"/>
                          <a14:backgroundMark x1="25513" y1="76298" x2="51026" y2="73664"/>
                          <a14:backgroundMark x1="51026" y1="73664" x2="61021" y2="74191"/>
                          <a14:backgroundMark x1="45082" y1="31302" x2="33193" y2="22649"/>
                          <a14:backgroundMark x1="23304" y1="29646" x2="48869" y2="32807"/>
                          <a14:backgroundMark x1="48869" y1="32807" x2="69385" y2="24379"/>
                          <a14:backgroundMark x1="26302" y1="41836" x2="48553" y2="19639"/>
                          <a14:backgroundMark x1="48553" y1="19639" x2="68701" y2="25056"/>
                          <a14:backgroundMark x1="25671" y1="40858" x2="43924" y2="32506"/>
                        </a14:backgroundRemoval>
                      </a14:imgEffect>
                    </a14:imgLayer>
                  </a14:imgProps>
                </a:ext>
              </a:extLst>
            </a:blip>
            <a:srcRect t="-1" b="44759"/>
            <a:stretch/>
          </p:blipFill>
          <p:spPr>
            <a:xfrm>
              <a:off x="2606368" y="3869675"/>
              <a:ext cx="1915410" cy="7397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" name="Google Shape;84;p17">
              <a:extLst>
                <a:ext uri="{FF2B5EF4-FFF2-40B4-BE49-F238E27FC236}">
                  <a16:creationId xmlns:a16="http://schemas.microsoft.com/office/drawing/2014/main" id="{5D909438-402F-453A-A8FC-47A81DD42A31}"/>
                </a:ext>
              </a:extLst>
            </p:cNvPr>
            <p:cNvSpPr txBox="1"/>
            <p:nvPr/>
          </p:nvSpPr>
          <p:spPr>
            <a:xfrm>
              <a:off x="2949001" y="4022979"/>
              <a:ext cx="1478336" cy="4924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Time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70548827-8D93-4FF6-83FD-ECBEF5D18B21}"/>
              </a:ext>
            </a:extLst>
          </p:cNvPr>
          <p:cNvSpPr/>
          <p:nvPr/>
        </p:nvSpPr>
        <p:spPr>
          <a:xfrm rot="806316">
            <a:off x="3397431" y="3053077"/>
            <a:ext cx="1067371" cy="34490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/>
            </a:prstTxWarp>
            <a:spAutoFit/>
          </a:bodyPr>
          <a:lstStyle/>
          <a:p>
            <a:pPr algn="ctr"/>
            <a:r>
              <a:rPr lang="de-DE" sz="2400" b="0" cap="none" spc="0" dirty="0" err="1">
                <a:ln w="0"/>
                <a:solidFill>
                  <a:schemeClr val="tx1"/>
                </a:solidFill>
                <a:latin typeface="Caveat" panose="020B0604020202020204" charset="0"/>
              </a:rPr>
              <a:t>Discussions</a:t>
            </a:r>
            <a:endParaRPr lang="en-US" sz="2400" b="0" cap="none" spc="0" dirty="0">
              <a:ln w="0"/>
              <a:solidFill>
                <a:schemeClr val="tx1"/>
              </a:solidFill>
              <a:latin typeface="Caveat" panose="020B060402020202020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E9DC3D-AB1C-4BF4-8DAE-370CF1CCABE0}"/>
              </a:ext>
            </a:extLst>
          </p:cNvPr>
          <p:cNvGrpSpPr/>
          <p:nvPr/>
        </p:nvGrpSpPr>
        <p:grpSpPr>
          <a:xfrm rot="2449739">
            <a:off x="1564245" y="707257"/>
            <a:ext cx="1915410" cy="739711"/>
            <a:chOff x="993501" y="986565"/>
            <a:chExt cx="1915410" cy="739711"/>
          </a:xfrm>
        </p:grpSpPr>
        <p:pic>
          <p:nvPicPr>
            <p:cNvPr id="34" name="Google Shape;80;p17">
              <a:extLst>
                <a:ext uri="{FF2B5EF4-FFF2-40B4-BE49-F238E27FC236}">
                  <a16:creationId xmlns:a16="http://schemas.microsoft.com/office/drawing/2014/main" id="{C2FB8CBC-475C-431B-85C8-3E2CA65E25A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493" b="49661" l="6207" r="89953">
                          <a14:foregroundMark x1="5050" y1="8503" x2="30247" y2="7299"/>
                          <a14:foregroundMark x1="30247" y1="7299" x2="55339" y2="9255"/>
                          <a14:foregroundMark x1="55339" y1="9255" x2="80484" y2="8202"/>
                          <a14:foregroundMark x1="80484" y1="8202" x2="81799" y2="45448"/>
                          <a14:foregroundMark x1="81799" y1="45448" x2="57233" y2="53047"/>
                          <a14:foregroundMark x1="57233" y1="53047" x2="6786" y2="51919"/>
                          <a14:foregroundMark x1="6786" y1="51919" x2="8995" y2="16102"/>
                          <a14:foregroundMark x1="8995" y1="16102" x2="6207" y2="9255"/>
                          <a14:backgroundMark x1="5576" y1="30098" x2="5576" y2="30098"/>
                          <a14:backgroundMark x1="35350" y1="23853" x2="42083" y2="28141"/>
                          <a14:backgroundMark x1="92635" y1="9481" x2="93161" y2="82242"/>
                          <a14:backgroundMark x1="93161" y1="82242" x2="89164" y2="93604"/>
                          <a14:backgroundMark x1="4366" y1="23401" x2="2683" y2="42814"/>
                          <a14:backgroundMark x1="33351" y1="23401" x2="44608" y2="30775"/>
                          <a14:backgroundMark x1="4734" y1="23401" x2="1736" y2="58841"/>
                          <a14:backgroundMark x1="1736" y1="58841" x2="1526" y2="58841"/>
                          <a14:backgroundMark x1="5208" y1="72460" x2="7049" y2="95485"/>
                          <a14:backgroundMark x1="25513" y1="76298" x2="51026" y2="73664"/>
                          <a14:backgroundMark x1="51026" y1="73664" x2="61021" y2="74191"/>
                          <a14:backgroundMark x1="45082" y1="31302" x2="33193" y2="22649"/>
                          <a14:backgroundMark x1="23304" y1="29646" x2="48869" y2="32807"/>
                          <a14:backgroundMark x1="48869" y1="32807" x2="69385" y2="24379"/>
                          <a14:backgroundMark x1="26302" y1="41836" x2="48553" y2="19639"/>
                          <a14:backgroundMark x1="48553" y1="19639" x2="68701" y2="25056"/>
                          <a14:backgroundMark x1="25671" y1="40858" x2="43924" y2="32506"/>
                        </a14:backgroundRemoval>
                      </a14:imgEffect>
                    </a14:imgLayer>
                  </a14:imgProps>
                </a:ext>
              </a:extLst>
            </a:blip>
            <a:srcRect t="-1" b="44759"/>
            <a:stretch/>
          </p:blipFill>
          <p:spPr>
            <a:xfrm>
              <a:off x="993501" y="986565"/>
              <a:ext cx="1915410" cy="7397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" name="Google Shape;83;p17">
              <a:extLst>
                <a:ext uri="{FF2B5EF4-FFF2-40B4-BE49-F238E27FC236}">
                  <a16:creationId xmlns:a16="http://schemas.microsoft.com/office/drawing/2014/main" id="{3BF28791-F0FD-41DB-AE0A-9728DCAC01C0}"/>
                </a:ext>
              </a:extLst>
            </p:cNvPr>
            <p:cNvSpPr txBox="1"/>
            <p:nvPr/>
          </p:nvSpPr>
          <p:spPr>
            <a:xfrm>
              <a:off x="1322875" y="1104040"/>
              <a:ext cx="1190006" cy="4924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latin typeface="Caveat"/>
                  <a:ea typeface="Caveat"/>
                  <a:cs typeface="Caveat"/>
                  <a:sym typeface="Caveat"/>
                </a:rPr>
                <a:t>Knowledge</a:t>
              </a:r>
              <a:endParaRPr sz="2000" b="1" dirty="0"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117143-CD58-45C5-98E4-0B4EFFEDC601}"/>
              </a:ext>
            </a:extLst>
          </p:cNvPr>
          <p:cNvGrpSpPr/>
          <p:nvPr/>
        </p:nvGrpSpPr>
        <p:grpSpPr>
          <a:xfrm rot="5858341">
            <a:off x="4754323" y="3275611"/>
            <a:ext cx="1543700" cy="1915410"/>
            <a:chOff x="5559505" y="3075003"/>
            <a:chExt cx="1543700" cy="1915410"/>
          </a:xfrm>
        </p:grpSpPr>
        <p:pic>
          <p:nvPicPr>
            <p:cNvPr id="39" name="Google Shape;80;p17">
              <a:extLst>
                <a:ext uri="{FF2B5EF4-FFF2-40B4-BE49-F238E27FC236}">
                  <a16:creationId xmlns:a16="http://schemas.microsoft.com/office/drawing/2014/main" id="{5539B025-F3D5-4088-8E80-61E07C876E7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493" b="49661" l="6207" r="89953">
                          <a14:foregroundMark x1="5050" y1="8503" x2="30247" y2="7299"/>
                          <a14:foregroundMark x1="30247" y1="7299" x2="55339" y2="9255"/>
                          <a14:foregroundMark x1="55339" y1="9255" x2="80484" y2="8202"/>
                          <a14:foregroundMark x1="80484" y1="8202" x2="81799" y2="45448"/>
                          <a14:foregroundMark x1="81799" y1="45448" x2="57233" y2="53047"/>
                          <a14:foregroundMark x1="57233" y1="53047" x2="6786" y2="51919"/>
                          <a14:foregroundMark x1="6786" y1="51919" x2="8995" y2="16102"/>
                          <a14:foregroundMark x1="8995" y1="16102" x2="6207" y2="9255"/>
                          <a14:backgroundMark x1="5576" y1="30098" x2="5576" y2="30098"/>
                          <a14:backgroundMark x1="35350" y1="23853" x2="42083" y2="28141"/>
                          <a14:backgroundMark x1="92635" y1="9481" x2="93161" y2="82242"/>
                          <a14:backgroundMark x1="93161" y1="82242" x2="89164" y2="93604"/>
                          <a14:backgroundMark x1="4366" y1="23401" x2="2683" y2="42814"/>
                          <a14:backgroundMark x1="33351" y1="23401" x2="44608" y2="30775"/>
                          <a14:backgroundMark x1="4734" y1="23401" x2="1736" y2="58841"/>
                          <a14:backgroundMark x1="1736" y1="58841" x2="1526" y2="58841"/>
                          <a14:backgroundMark x1="5208" y1="72460" x2="7049" y2="95485"/>
                          <a14:backgroundMark x1="25513" y1="76298" x2="51026" y2="73664"/>
                          <a14:backgroundMark x1="51026" y1="73664" x2="61021" y2="74191"/>
                          <a14:backgroundMark x1="45082" y1="31302" x2="33193" y2="22649"/>
                          <a14:backgroundMark x1="23304" y1="29646" x2="48869" y2="32807"/>
                          <a14:backgroundMark x1="48869" y1="32807" x2="69385" y2="24379"/>
                          <a14:backgroundMark x1="26302" y1="41836" x2="48553" y2="19639"/>
                          <a14:backgroundMark x1="48553" y1="19639" x2="68701" y2="25056"/>
                          <a14:backgroundMark x1="25671" y1="40858" x2="43924" y2="32506"/>
                        </a14:backgroundRemoval>
                      </a14:imgEffect>
                    </a14:imgLayer>
                  </a14:imgProps>
                </a:ext>
              </a:extLst>
            </a:blip>
            <a:srcRect t="-1" b="44759"/>
            <a:stretch/>
          </p:blipFill>
          <p:spPr>
            <a:xfrm rot="18868066">
              <a:off x="5316116" y="3662852"/>
              <a:ext cx="1915410" cy="7397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Google Shape;84;p17">
              <a:extLst>
                <a:ext uri="{FF2B5EF4-FFF2-40B4-BE49-F238E27FC236}">
                  <a16:creationId xmlns:a16="http://schemas.microsoft.com/office/drawing/2014/main" id="{9C20B087-796B-4179-A5B1-1C352571810A}"/>
                </a:ext>
              </a:extLst>
            </p:cNvPr>
            <p:cNvSpPr txBox="1"/>
            <p:nvPr/>
          </p:nvSpPr>
          <p:spPr>
            <a:xfrm rot="18910832">
              <a:off x="5559505" y="3610538"/>
              <a:ext cx="1543700" cy="8001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P</a:t>
              </a: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ython libraries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l="3063" b="5687"/>
          <a:stretch/>
        </p:blipFill>
        <p:spPr>
          <a:xfrm>
            <a:off x="0" y="0"/>
            <a:ext cx="724230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6125775" y="3549100"/>
            <a:ext cx="2142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>
                <a:latin typeface="Caveat"/>
                <a:ea typeface="Caveat"/>
                <a:cs typeface="Caveat"/>
                <a:sym typeface="Caveat"/>
              </a:rPr>
              <a:t>Next online meeting:</a:t>
            </a:r>
            <a:endParaRPr sz="2000" b="1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>
                <a:latin typeface="Caveat"/>
                <a:ea typeface="Caveat"/>
                <a:cs typeface="Caveat"/>
                <a:sym typeface="Caveat"/>
              </a:rPr>
              <a:t>Date: XX.XX.XXXX</a:t>
            </a:r>
            <a:endParaRPr b="1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>
                <a:latin typeface="Caveat"/>
                <a:ea typeface="Caveat"/>
                <a:cs typeface="Caveat"/>
                <a:sym typeface="Caveat"/>
              </a:rPr>
              <a:t>Time:  XX:XX o’clock</a:t>
            </a:r>
            <a:endParaRPr b="1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0" y="0"/>
            <a:ext cx="3267900" cy="112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FFFF"/>
              </a:highlight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128350" y="177700"/>
            <a:ext cx="3603900" cy="5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 b="1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Thank’s for your attention ! </a:t>
            </a:r>
            <a:endParaRPr sz="2400" b="1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724</Words>
  <Application>Microsoft Office PowerPoint</Application>
  <PresentationFormat>Bildschirmpräsentation (16:9)</PresentationFormat>
  <Paragraphs>111</Paragraphs>
  <Slides>8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Caveat</vt:lpstr>
      <vt:lpstr>Caveat Regular</vt:lpstr>
      <vt:lpstr>Arial</vt:lpstr>
      <vt:lpstr>Wingdings</vt:lpstr>
      <vt:lpstr>Roboto</vt:lpstr>
      <vt:lpstr>Simple Light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Lukas</dc:creator>
  <cp:lastModifiedBy>Katrin Scharf</cp:lastModifiedBy>
  <cp:revision>23</cp:revision>
  <dcterms:modified xsi:type="dcterms:W3CDTF">2021-05-01T12:21:39Z</dcterms:modified>
</cp:coreProperties>
</file>